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8229600"/>
  <p:notesSz cx="8229600" cy="14630400"/>
  <p:embeddedFontLst>
    <p:embeddedFont>
      <p:font typeface="Prata"/>
      <p:regular r:id="rId14"/>
    </p:embeddedFont>
    <p:embeddedFont>
      <p:font typeface="Prata"/>
      <p:regular r:id="rId15"/>
    </p:embeddedFont>
    <p:embeddedFont>
      <p:font typeface="Raleway"/>
      <p:regular r:id="rId16"/>
    </p:embeddedFont>
    <p:embeddedFont>
      <p:font typeface="Raleway"/>
      <p:regular r:id="rId17"/>
    </p:embeddedFont>
    <p:embeddedFont>
      <p:font typeface="Raleway"/>
      <p:regular r:id="rId18"/>
    </p:embeddedFont>
    <p:embeddedFont>
      <p:font typeface="Raleway"/>
      <p:regular r:id="rId1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4" Type="http://schemas.openxmlformats.org/officeDocument/2006/relationships/font" Target="fonts/font1.fntdata"/><Relationship Id="rId15" Type="http://schemas.openxmlformats.org/officeDocument/2006/relationships/font" Target="fonts/font2.fntdata"/><Relationship Id="rId16" Type="http://schemas.openxmlformats.org/officeDocument/2006/relationships/font" Target="fonts/font3.fntdata"/><Relationship Id="rId17" Type="http://schemas.openxmlformats.org/officeDocument/2006/relationships/font" Target="fonts/font4.fntdata"/><Relationship Id="rId18" Type="http://schemas.openxmlformats.org/officeDocument/2006/relationships/font" Target="fonts/font5.fntdata"/><Relationship Id="rId19"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4.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85813" y="619601"/>
            <a:ext cx="7572375" cy="3872865"/>
          </a:xfrm>
          <a:prstGeom prst="rect">
            <a:avLst/>
          </a:prstGeom>
          <a:noFill/>
          <a:ln/>
        </p:spPr>
        <p:txBody>
          <a:bodyPr wrap="square" lIns="0" tIns="0" rIns="0" bIns="0" rtlCol="0" anchor="t"/>
          <a:lstStyle/>
          <a:p>
            <a:pPr indent="0" marL="0">
              <a:lnSpc>
                <a:spcPts val="7600"/>
              </a:lnSpc>
              <a:buNone/>
            </a:pPr>
            <a:r>
              <a:rPr lang="en-US" sz="6050" dirty="0">
                <a:solidFill>
                  <a:srgbClr val="F2E782"/>
                </a:solidFill>
                <a:latin typeface="Prata" pitchFamily="34" charset="0"/>
                <a:ea typeface="Prata" pitchFamily="34" charset="-122"/>
                <a:cs typeface="Prata" pitchFamily="34" charset="-120"/>
              </a:rPr>
              <a:t>Airline Management System using MySQL Database</a:t>
            </a:r>
            <a:endParaRPr lang="en-US" sz="6050" dirty="0"/>
          </a:p>
        </p:txBody>
      </p:sp>
      <p:sp>
        <p:nvSpPr>
          <p:cNvPr id="4" name="Text 1"/>
          <p:cNvSpPr/>
          <p:nvPr/>
        </p:nvSpPr>
        <p:spPr>
          <a:xfrm>
            <a:off x="785813" y="4829175"/>
            <a:ext cx="7572375" cy="718423"/>
          </a:xfrm>
          <a:prstGeom prst="rect">
            <a:avLst/>
          </a:prstGeom>
          <a:noFill/>
          <a:ln/>
        </p:spPr>
        <p:txBody>
          <a:bodyPr wrap="square" lIns="0" tIns="0" rIns="0" bIns="0" rtlCol="0" anchor="t"/>
          <a:lstStyle/>
          <a:p>
            <a:pPr indent="0" marL="0">
              <a:lnSpc>
                <a:spcPts val="2800"/>
              </a:lnSpc>
              <a:buNone/>
            </a:pPr>
            <a:r>
              <a:rPr lang="en-US" sz="1750" dirty="0">
                <a:solidFill>
                  <a:srgbClr val="CFCBBF"/>
                </a:solidFill>
                <a:latin typeface="Raleway" pitchFamily="34" charset="0"/>
                <a:ea typeface="Raleway" pitchFamily="34" charset="-122"/>
                <a:cs typeface="Raleway" pitchFamily="34" charset="-120"/>
              </a:rPr>
              <a:t>This presentation explores the development of an Airline Management System utilizing a MySQL database.</a:t>
            </a:r>
            <a:endParaRPr lang="en-US" sz="1750" dirty="0"/>
          </a:p>
        </p:txBody>
      </p:sp>
      <p:sp>
        <p:nvSpPr>
          <p:cNvPr id="5" name="Text 2"/>
          <p:cNvSpPr/>
          <p:nvPr/>
        </p:nvSpPr>
        <p:spPr>
          <a:xfrm>
            <a:off x="785813" y="5884307"/>
            <a:ext cx="2806660" cy="350758"/>
          </a:xfrm>
          <a:prstGeom prst="rect">
            <a:avLst/>
          </a:prstGeom>
          <a:noFill/>
          <a:ln/>
        </p:spPr>
        <p:txBody>
          <a:bodyPr wrap="none" lIns="0" tIns="0" rIns="0" bIns="0" rtlCol="0" anchor="t"/>
          <a:lstStyle/>
          <a:p>
            <a:pPr indent="0" marL="0">
              <a:lnSpc>
                <a:spcPts val="2750"/>
              </a:lnSpc>
              <a:buNone/>
            </a:pPr>
            <a:r>
              <a:rPr lang="en-US" sz="2200" i="1" dirty="0">
                <a:solidFill>
                  <a:srgbClr val="F2E782"/>
                </a:solidFill>
                <a:latin typeface="Prata" pitchFamily="34" charset="0"/>
                <a:ea typeface="Prata" pitchFamily="34" charset="-122"/>
                <a:cs typeface="Prata" pitchFamily="34" charset="-120"/>
              </a:rPr>
              <a:t>Ragul G - 231801132</a:t>
            </a:r>
            <a:endParaRPr lang="en-US" sz="2200" dirty="0"/>
          </a:p>
        </p:txBody>
      </p:sp>
      <p:sp>
        <p:nvSpPr>
          <p:cNvPr id="6" name="Text 3"/>
          <p:cNvSpPr/>
          <p:nvPr/>
        </p:nvSpPr>
        <p:spPr>
          <a:xfrm>
            <a:off x="785813" y="6571774"/>
            <a:ext cx="3849172" cy="350758"/>
          </a:xfrm>
          <a:prstGeom prst="rect">
            <a:avLst/>
          </a:prstGeom>
          <a:noFill/>
          <a:ln/>
        </p:spPr>
        <p:txBody>
          <a:bodyPr wrap="none" lIns="0" tIns="0" rIns="0" bIns="0" rtlCol="0" anchor="t"/>
          <a:lstStyle/>
          <a:p>
            <a:pPr indent="0" marL="0">
              <a:lnSpc>
                <a:spcPts val="2750"/>
              </a:lnSpc>
              <a:buNone/>
            </a:pPr>
            <a:r>
              <a:rPr lang="en-US" sz="2200" i="1" dirty="0">
                <a:solidFill>
                  <a:srgbClr val="F2E782"/>
                </a:solidFill>
                <a:latin typeface="Prata" pitchFamily="34" charset="0"/>
                <a:ea typeface="Prata" pitchFamily="34" charset="-122"/>
                <a:cs typeface="Prata" pitchFamily="34" charset="-120"/>
              </a:rPr>
              <a:t>Sakthi Mukesh T - 231801145</a:t>
            </a:r>
            <a:endParaRPr lang="en-US" sz="2200" dirty="0"/>
          </a:p>
        </p:txBody>
      </p:sp>
      <p:sp>
        <p:nvSpPr>
          <p:cNvPr id="7" name="Text 4"/>
          <p:cNvSpPr/>
          <p:nvPr/>
        </p:nvSpPr>
        <p:spPr>
          <a:xfrm>
            <a:off x="785813" y="7259241"/>
            <a:ext cx="2939653" cy="350758"/>
          </a:xfrm>
          <a:prstGeom prst="rect">
            <a:avLst/>
          </a:prstGeom>
          <a:noFill/>
          <a:ln/>
        </p:spPr>
        <p:txBody>
          <a:bodyPr wrap="none" lIns="0" tIns="0" rIns="0" bIns="0" rtlCol="0" anchor="t"/>
          <a:lstStyle/>
          <a:p>
            <a:pPr indent="0" marL="0">
              <a:lnSpc>
                <a:spcPts val="2750"/>
              </a:lnSpc>
              <a:buNone/>
            </a:pPr>
            <a:r>
              <a:rPr lang="en-US" sz="2200" i="1" dirty="0">
                <a:solidFill>
                  <a:srgbClr val="F2E782"/>
                </a:solidFill>
                <a:latin typeface="Prata" pitchFamily="34" charset="0"/>
                <a:ea typeface="Prata" pitchFamily="34" charset="-122"/>
                <a:cs typeface="Prata" pitchFamily="34" charset="-120"/>
              </a:rPr>
              <a:t>Sanjai S Y - 231801148</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79383" y="613529"/>
            <a:ext cx="4454009" cy="556736"/>
          </a:xfrm>
          <a:prstGeom prst="rect">
            <a:avLst/>
          </a:prstGeom>
          <a:noFill/>
          <a:ln/>
        </p:spPr>
        <p:txBody>
          <a:bodyPr wrap="none" lIns="0" tIns="0" rIns="0" bIns="0" rtlCol="0" anchor="t"/>
          <a:lstStyle/>
          <a:p>
            <a:pPr indent="0" marL="0">
              <a:lnSpc>
                <a:spcPts val="4350"/>
              </a:lnSpc>
              <a:buNone/>
            </a:pPr>
            <a:r>
              <a:rPr lang="en-US" sz="3500" dirty="0">
                <a:solidFill>
                  <a:srgbClr val="F2E782"/>
                </a:solidFill>
                <a:latin typeface="Prata" pitchFamily="34" charset="0"/>
                <a:ea typeface="Prata" pitchFamily="34" charset="-122"/>
                <a:cs typeface="Prata" pitchFamily="34" charset="-120"/>
              </a:rPr>
              <a:t>Objective</a:t>
            </a:r>
            <a:endParaRPr lang="en-US" sz="3500" dirty="0"/>
          </a:p>
        </p:txBody>
      </p:sp>
      <p:sp>
        <p:nvSpPr>
          <p:cNvPr id="3" name="Text 1"/>
          <p:cNvSpPr/>
          <p:nvPr/>
        </p:nvSpPr>
        <p:spPr>
          <a:xfrm>
            <a:off x="779383" y="1615559"/>
            <a:ext cx="13071634" cy="1068705"/>
          </a:xfrm>
          <a:prstGeom prst="rect">
            <a:avLst/>
          </a:prstGeom>
          <a:noFill/>
          <a:ln/>
        </p:spPr>
        <p:txBody>
          <a:bodyPr wrap="square" lIns="0" tIns="0" rIns="0" bIns="0" rtlCol="0" anchor="t"/>
          <a:lstStyle/>
          <a:p>
            <a:pPr indent="0" marL="0">
              <a:lnSpc>
                <a:spcPts val="2800"/>
              </a:lnSpc>
              <a:buNone/>
            </a:pPr>
            <a:r>
              <a:rPr lang="en-US" sz="1750" dirty="0">
                <a:solidFill>
                  <a:srgbClr val="CFCBBF"/>
                </a:solidFill>
                <a:latin typeface="Raleway" pitchFamily="34" charset="0"/>
                <a:ea typeface="Raleway" pitchFamily="34" charset="-122"/>
                <a:cs typeface="Raleway" pitchFamily="34" charset="-120"/>
              </a:rPr>
              <a:t>The primary objective of this project is to develop a fully functional Airline Management System powered by a MySQL database. This system is designed to streamline operational processes, enhance efficiency, and ultimately improve the overall user experience.</a:t>
            </a:r>
            <a:endParaRPr lang="en-US" sz="1750" dirty="0"/>
          </a:p>
        </p:txBody>
      </p:sp>
      <p:sp>
        <p:nvSpPr>
          <p:cNvPr id="4" name="Text 2"/>
          <p:cNvSpPr/>
          <p:nvPr/>
        </p:nvSpPr>
        <p:spPr>
          <a:xfrm>
            <a:off x="779383" y="2934772"/>
            <a:ext cx="13071634" cy="1068705"/>
          </a:xfrm>
          <a:prstGeom prst="rect">
            <a:avLst/>
          </a:prstGeom>
          <a:noFill/>
          <a:ln/>
        </p:spPr>
        <p:txBody>
          <a:bodyPr wrap="square" lIns="0" tIns="0" rIns="0" bIns="0" rtlCol="0" anchor="t"/>
          <a:lstStyle/>
          <a:p>
            <a:pPr indent="0" marL="0">
              <a:lnSpc>
                <a:spcPts val="2800"/>
              </a:lnSpc>
              <a:buNone/>
            </a:pPr>
            <a:r>
              <a:rPr lang="en-US" sz="1750" dirty="0">
                <a:solidFill>
                  <a:srgbClr val="CFCBBF"/>
                </a:solidFill>
                <a:latin typeface="Raleway" pitchFamily="34" charset="0"/>
                <a:ea typeface="Raleway" pitchFamily="34" charset="-122"/>
                <a:cs typeface="Raleway" pitchFamily="34" charset="-120"/>
              </a:rPr>
              <a:t>This system aims to provide a comprehensive solution for managing various aspects of airline operations, including flight scheduling, passenger booking, ticketing, baggage handling, and staff management. By automating these tasks, the system aims to reduce manual effort, minimize errors, and improve operational efficiency.</a:t>
            </a:r>
            <a:endParaRPr lang="en-US" sz="1750" dirty="0"/>
          </a:p>
        </p:txBody>
      </p:sp>
      <p:sp>
        <p:nvSpPr>
          <p:cNvPr id="5" name="Text 3"/>
          <p:cNvSpPr/>
          <p:nvPr/>
        </p:nvSpPr>
        <p:spPr>
          <a:xfrm>
            <a:off x="779383" y="4337447"/>
            <a:ext cx="4454009" cy="556736"/>
          </a:xfrm>
          <a:prstGeom prst="rect">
            <a:avLst/>
          </a:prstGeom>
          <a:noFill/>
          <a:ln/>
        </p:spPr>
        <p:txBody>
          <a:bodyPr wrap="none" lIns="0" tIns="0" rIns="0" bIns="0" rtlCol="0" anchor="t"/>
          <a:lstStyle/>
          <a:p>
            <a:pPr indent="0" marL="0">
              <a:lnSpc>
                <a:spcPts val="4350"/>
              </a:lnSpc>
              <a:buNone/>
            </a:pPr>
            <a:r>
              <a:rPr lang="en-US" sz="3500" dirty="0">
                <a:solidFill>
                  <a:srgbClr val="F2E782"/>
                </a:solidFill>
                <a:latin typeface="Prata" pitchFamily="34" charset="0"/>
                <a:ea typeface="Prata" pitchFamily="34" charset="-122"/>
                <a:cs typeface="Prata" pitchFamily="34" charset="-120"/>
              </a:rPr>
              <a:t>Aim</a:t>
            </a:r>
            <a:endParaRPr lang="en-US" sz="3500" dirty="0"/>
          </a:p>
        </p:txBody>
      </p:sp>
      <p:sp>
        <p:nvSpPr>
          <p:cNvPr id="6" name="Text 4"/>
          <p:cNvSpPr/>
          <p:nvPr/>
        </p:nvSpPr>
        <p:spPr>
          <a:xfrm>
            <a:off x="779383" y="5228153"/>
            <a:ext cx="13071634" cy="1068705"/>
          </a:xfrm>
          <a:prstGeom prst="rect">
            <a:avLst/>
          </a:prstGeom>
          <a:noFill/>
          <a:ln/>
        </p:spPr>
        <p:txBody>
          <a:bodyPr wrap="square" lIns="0" tIns="0" rIns="0" bIns="0" rtlCol="0" anchor="t"/>
          <a:lstStyle/>
          <a:p>
            <a:pPr indent="0" marL="0">
              <a:lnSpc>
                <a:spcPts val="2800"/>
              </a:lnSpc>
              <a:buNone/>
            </a:pPr>
            <a:r>
              <a:rPr lang="en-US" sz="1750" dirty="0">
                <a:solidFill>
                  <a:srgbClr val="CFCBBF"/>
                </a:solidFill>
                <a:latin typeface="Raleway" pitchFamily="34" charset="0"/>
                <a:ea typeface="Raleway" pitchFamily="34" charset="-122"/>
                <a:cs typeface="Raleway" pitchFamily="34" charset="-120"/>
              </a:rPr>
              <a:t>This presentation serves as a platform to demonstrate the real-world applicability of the Airline Management System. It will highlight the numerous benefits the system offers, showcase its capabilities, and illustrate its functionality through realistic scenarios and practical use cases.</a:t>
            </a:r>
            <a:endParaRPr lang="en-US" sz="1750" dirty="0"/>
          </a:p>
        </p:txBody>
      </p:sp>
      <p:sp>
        <p:nvSpPr>
          <p:cNvPr id="7" name="Text 5"/>
          <p:cNvSpPr/>
          <p:nvPr/>
        </p:nvSpPr>
        <p:spPr>
          <a:xfrm>
            <a:off x="779383" y="6547366"/>
            <a:ext cx="13071634" cy="1068705"/>
          </a:xfrm>
          <a:prstGeom prst="rect">
            <a:avLst/>
          </a:prstGeom>
          <a:noFill/>
          <a:ln/>
        </p:spPr>
        <p:txBody>
          <a:bodyPr wrap="square" lIns="0" tIns="0" rIns="0" bIns="0" rtlCol="0" anchor="t"/>
          <a:lstStyle/>
          <a:p>
            <a:pPr indent="0" marL="0">
              <a:lnSpc>
                <a:spcPts val="2800"/>
              </a:lnSpc>
              <a:buNone/>
            </a:pPr>
            <a:r>
              <a:rPr lang="en-US" sz="1750" dirty="0">
                <a:solidFill>
                  <a:srgbClr val="CFCBBF"/>
                </a:solidFill>
                <a:latin typeface="Raleway" pitchFamily="34" charset="0"/>
                <a:ea typeface="Raleway" pitchFamily="34" charset="-122"/>
                <a:cs typeface="Raleway" pitchFamily="34" charset="-120"/>
              </a:rPr>
              <a:t>The presentation will delve into specific features and modules of the system, showcasing its ability to handle complex airline operations effectively. Through a combination of visual aids, code snippets, and case studies, the presentation aims to provide a comprehensive understanding of the system's functionalities and its potential to revolutionize the airline industry.</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31984" y="515183"/>
            <a:ext cx="4514255" cy="564356"/>
          </a:xfrm>
          <a:prstGeom prst="rect">
            <a:avLst/>
          </a:prstGeom>
          <a:noFill/>
          <a:ln/>
        </p:spPr>
        <p:txBody>
          <a:bodyPr wrap="none" lIns="0" tIns="0" rIns="0" bIns="0" rtlCol="0" anchor="t"/>
          <a:lstStyle/>
          <a:p>
            <a:pPr indent="0" marL="0">
              <a:lnSpc>
                <a:spcPts val="4400"/>
              </a:lnSpc>
              <a:buNone/>
            </a:pPr>
            <a:r>
              <a:rPr lang="en-US" sz="3550" dirty="0">
                <a:solidFill>
                  <a:srgbClr val="F2E782"/>
                </a:solidFill>
                <a:latin typeface="Prata" pitchFamily="34" charset="0"/>
                <a:ea typeface="Prata" pitchFamily="34" charset="-122"/>
                <a:cs typeface="Prata" pitchFamily="34" charset="-120"/>
              </a:rPr>
              <a:t>Problem Statement</a:t>
            </a:r>
            <a:endParaRPr lang="en-US" sz="3550" dirty="0"/>
          </a:p>
        </p:txBody>
      </p:sp>
      <p:pic>
        <p:nvPicPr>
          <p:cNvPr id="3" name="Image 0" descr="preencoded.png">    </p:cNvPr>
          <p:cNvPicPr>
            <a:picLocks noChangeAspect="1"/>
          </p:cNvPicPr>
          <p:nvPr/>
        </p:nvPicPr>
        <p:blipFill>
          <a:blip r:embed="rId1"/>
          <a:stretch>
            <a:fillRect/>
          </a:stretch>
        </p:blipFill>
        <p:spPr>
          <a:xfrm>
            <a:off x="631984" y="1440656"/>
            <a:ext cx="4274939" cy="2641997"/>
          </a:xfrm>
          <a:prstGeom prst="rect">
            <a:avLst/>
          </a:prstGeom>
        </p:spPr>
      </p:pic>
      <p:sp>
        <p:nvSpPr>
          <p:cNvPr id="4" name="Text 1"/>
          <p:cNvSpPr/>
          <p:nvPr/>
        </p:nvSpPr>
        <p:spPr>
          <a:xfrm>
            <a:off x="631984" y="4308277"/>
            <a:ext cx="2387560" cy="282178"/>
          </a:xfrm>
          <a:prstGeom prst="rect">
            <a:avLst/>
          </a:prstGeom>
          <a:noFill/>
          <a:ln/>
        </p:spPr>
        <p:txBody>
          <a:bodyPr wrap="none" lIns="0" tIns="0" rIns="0" bIns="0" rtlCol="0" anchor="t"/>
          <a:lstStyle/>
          <a:p>
            <a:pPr algn="l" indent="0" marL="0">
              <a:lnSpc>
                <a:spcPts val="2200"/>
              </a:lnSpc>
              <a:buNone/>
            </a:pPr>
            <a:r>
              <a:rPr lang="en-US" sz="1750" dirty="0">
                <a:solidFill>
                  <a:srgbClr val="CFCBBF"/>
                </a:solidFill>
                <a:latin typeface="Prata" pitchFamily="34" charset="0"/>
                <a:ea typeface="Prata" pitchFamily="34" charset="-122"/>
                <a:cs typeface="Prata" pitchFamily="34" charset="-120"/>
              </a:rPr>
              <a:t>Inefficient Operations</a:t>
            </a:r>
            <a:endParaRPr lang="en-US" sz="1750" dirty="0"/>
          </a:p>
        </p:txBody>
      </p:sp>
      <p:sp>
        <p:nvSpPr>
          <p:cNvPr id="5" name="Text 2"/>
          <p:cNvSpPr/>
          <p:nvPr/>
        </p:nvSpPr>
        <p:spPr>
          <a:xfrm>
            <a:off x="631984" y="4698683"/>
            <a:ext cx="4274939" cy="866894"/>
          </a:xfrm>
          <a:prstGeom prst="rect">
            <a:avLst/>
          </a:prstGeom>
          <a:noFill/>
          <a:ln/>
        </p:spPr>
        <p:txBody>
          <a:bodyPr wrap="square" lIns="0" tIns="0" rIns="0" bIns="0" rtlCol="0" anchor="t"/>
          <a:lstStyle/>
          <a:p>
            <a:pPr algn="l" indent="0" marL="0">
              <a:lnSpc>
                <a:spcPts val="2250"/>
              </a:lnSpc>
              <a:buNone/>
            </a:pPr>
            <a:r>
              <a:rPr lang="en-US" sz="1400" dirty="0">
                <a:solidFill>
                  <a:srgbClr val="CFCBBF"/>
                </a:solidFill>
                <a:latin typeface="Raleway" pitchFamily="34" charset="0"/>
                <a:ea typeface="Raleway" pitchFamily="34" charset="-122"/>
                <a:cs typeface="Raleway" pitchFamily="34" charset="-120"/>
              </a:rPr>
              <a:t>Current airline management systems often involve manual processes, leading to inefficiencies, delays, and errors.</a:t>
            </a:r>
            <a:endParaRPr lang="en-US" sz="1400" dirty="0"/>
          </a:p>
        </p:txBody>
      </p:sp>
      <p:pic>
        <p:nvPicPr>
          <p:cNvPr id="6" name="Image 1" descr="preencoded.png">    </p:cNvPr>
          <p:cNvPicPr>
            <a:picLocks noChangeAspect="1"/>
          </p:cNvPicPr>
          <p:nvPr/>
        </p:nvPicPr>
        <p:blipFill>
          <a:blip r:embed="rId2"/>
          <a:stretch>
            <a:fillRect/>
          </a:stretch>
        </p:blipFill>
        <p:spPr>
          <a:xfrm>
            <a:off x="5177671" y="1440656"/>
            <a:ext cx="4274939" cy="2641997"/>
          </a:xfrm>
          <a:prstGeom prst="rect">
            <a:avLst/>
          </a:prstGeom>
        </p:spPr>
      </p:pic>
      <p:sp>
        <p:nvSpPr>
          <p:cNvPr id="7" name="Text 3"/>
          <p:cNvSpPr/>
          <p:nvPr/>
        </p:nvSpPr>
        <p:spPr>
          <a:xfrm>
            <a:off x="5177671" y="4308277"/>
            <a:ext cx="2940129" cy="282178"/>
          </a:xfrm>
          <a:prstGeom prst="rect">
            <a:avLst/>
          </a:prstGeom>
          <a:noFill/>
          <a:ln/>
        </p:spPr>
        <p:txBody>
          <a:bodyPr wrap="none" lIns="0" tIns="0" rIns="0" bIns="0" rtlCol="0" anchor="t"/>
          <a:lstStyle/>
          <a:p>
            <a:pPr algn="l" indent="0" marL="0">
              <a:lnSpc>
                <a:spcPts val="2200"/>
              </a:lnSpc>
              <a:buNone/>
            </a:pPr>
            <a:r>
              <a:rPr lang="en-US" sz="1750" dirty="0">
                <a:solidFill>
                  <a:srgbClr val="CFCBBF"/>
                </a:solidFill>
                <a:latin typeface="Prata" pitchFamily="34" charset="0"/>
                <a:ea typeface="Prata" pitchFamily="34" charset="-122"/>
                <a:cs typeface="Prata" pitchFamily="34" charset="-120"/>
              </a:rPr>
              <a:t>Poor Customer Experience</a:t>
            </a:r>
            <a:endParaRPr lang="en-US" sz="1750" dirty="0"/>
          </a:p>
        </p:txBody>
      </p:sp>
      <p:sp>
        <p:nvSpPr>
          <p:cNvPr id="8" name="Text 4"/>
          <p:cNvSpPr/>
          <p:nvPr/>
        </p:nvSpPr>
        <p:spPr>
          <a:xfrm>
            <a:off x="5177671" y="4698683"/>
            <a:ext cx="4274939" cy="866894"/>
          </a:xfrm>
          <a:prstGeom prst="rect">
            <a:avLst/>
          </a:prstGeom>
          <a:noFill/>
          <a:ln/>
        </p:spPr>
        <p:txBody>
          <a:bodyPr wrap="square" lIns="0" tIns="0" rIns="0" bIns="0" rtlCol="0" anchor="t"/>
          <a:lstStyle/>
          <a:p>
            <a:pPr algn="l" indent="0" marL="0">
              <a:lnSpc>
                <a:spcPts val="2250"/>
              </a:lnSpc>
              <a:buNone/>
            </a:pPr>
            <a:r>
              <a:rPr lang="en-US" sz="1400" dirty="0">
                <a:solidFill>
                  <a:srgbClr val="CFCBBF"/>
                </a:solidFill>
                <a:latin typeface="Raleway" pitchFamily="34" charset="0"/>
                <a:ea typeface="Raleway" pitchFamily="34" charset="-122"/>
                <a:cs typeface="Raleway" pitchFamily="34" charset="-120"/>
              </a:rPr>
              <a:t>Lack of real-time information and complex booking procedures result in a negative customer experience.</a:t>
            </a:r>
            <a:endParaRPr lang="en-US" sz="1400" dirty="0"/>
          </a:p>
        </p:txBody>
      </p:sp>
      <p:pic>
        <p:nvPicPr>
          <p:cNvPr id="9" name="Image 2" descr="preencoded.png">    </p:cNvPr>
          <p:cNvPicPr>
            <a:picLocks noChangeAspect="1"/>
          </p:cNvPicPr>
          <p:nvPr/>
        </p:nvPicPr>
        <p:blipFill>
          <a:blip r:embed="rId3"/>
          <a:stretch>
            <a:fillRect/>
          </a:stretch>
        </p:blipFill>
        <p:spPr>
          <a:xfrm>
            <a:off x="9723358" y="1440656"/>
            <a:ext cx="4274939" cy="2641997"/>
          </a:xfrm>
          <a:prstGeom prst="rect">
            <a:avLst/>
          </a:prstGeom>
        </p:spPr>
      </p:pic>
      <p:sp>
        <p:nvSpPr>
          <p:cNvPr id="10" name="Text 5"/>
          <p:cNvSpPr/>
          <p:nvPr/>
        </p:nvSpPr>
        <p:spPr>
          <a:xfrm>
            <a:off x="9723358" y="4308277"/>
            <a:ext cx="2257068" cy="282178"/>
          </a:xfrm>
          <a:prstGeom prst="rect">
            <a:avLst/>
          </a:prstGeom>
          <a:noFill/>
          <a:ln/>
        </p:spPr>
        <p:txBody>
          <a:bodyPr wrap="none" lIns="0" tIns="0" rIns="0" bIns="0" rtlCol="0" anchor="t"/>
          <a:lstStyle/>
          <a:p>
            <a:pPr algn="l" indent="0" marL="0">
              <a:lnSpc>
                <a:spcPts val="2200"/>
              </a:lnSpc>
              <a:buNone/>
            </a:pPr>
            <a:r>
              <a:rPr lang="en-US" sz="1750" dirty="0">
                <a:solidFill>
                  <a:srgbClr val="CFCBBF"/>
                </a:solidFill>
                <a:latin typeface="Prata" pitchFamily="34" charset="0"/>
                <a:ea typeface="Prata" pitchFamily="34" charset="-122"/>
                <a:cs typeface="Prata" pitchFamily="34" charset="-120"/>
              </a:rPr>
              <a:t>Data Silos</a:t>
            </a:r>
            <a:endParaRPr lang="en-US" sz="1750" dirty="0"/>
          </a:p>
        </p:txBody>
      </p:sp>
      <p:sp>
        <p:nvSpPr>
          <p:cNvPr id="11" name="Text 6"/>
          <p:cNvSpPr/>
          <p:nvPr/>
        </p:nvSpPr>
        <p:spPr>
          <a:xfrm>
            <a:off x="9723358" y="4698683"/>
            <a:ext cx="4274939" cy="866894"/>
          </a:xfrm>
          <a:prstGeom prst="rect">
            <a:avLst/>
          </a:prstGeom>
          <a:noFill/>
          <a:ln/>
        </p:spPr>
        <p:txBody>
          <a:bodyPr wrap="square" lIns="0" tIns="0" rIns="0" bIns="0" rtlCol="0" anchor="t"/>
          <a:lstStyle/>
          <a:p>
            <a:pPr algn="l" indent="0" marL="0">
              <a:lnSpc>
                <a:spcPts val="2250"/>
              </a:lnSpc>
              <a:buNone/>
            </a:pPr>
            <a:r>
              <a:rPr lang="en-US" sz="1400" dirty="0">
                <a:solidFill>
                  <a:srgbClr val="CFCBBF"/>
                </a:solidFill>
                <a:latin typeface="Raleway" pitchFamily="34" charset="0"/>
                <a:ea typeface="Raleway" pitchFamily="34" charset="-122"/>
                <a:cs typeface="Raleway" pitchFamily="34" charset="-120"/>
              </a:rPr>
              <a:t>Lack of centralized data management leads to difficulties in tracking operations and analyzing performance.</a:t>
            </a:r>
            <a:endParaRPr lang="en-US" sz="1400" dirty="0"/>
          </a:p>
        </p:txBody>
      </p:sp>
      <p:sp>
        <p:nvSpPr>
          <p:cNvPr id="12" name="Text 7"/>
          <p:cNvSpPr/>
          <p:nvPr/>
        </p:nvSpPr>
        <p:spPr>
          <a:xfrm>
            <a:off x="631984" y="5836325"/>
            <a:ext cx="3611404" cy="451366"/>
          </a:xfrm>
          <a:prstGeom prst="rect">
            <a:avLst/>
          </a:prstGeom>
          <a:noFill/>
          <a:ln/>
        </p:spPr>
        <p:txBody>
          <a:bodyPr wrap="none" lIns="0" tIns="0" rIns="0" bIns="0" rtlCol="0" anchor="t"/>
          <a:lstStyle/>
          <a:p>
            <a:pPr indent="0" marL="0">
              <a:lnSpc>
                <a:spcPts val="3550"/>
              </a:lnSpc>
              <a:buNone/>
            </a:pPr>
            <a:r>
              <a:rPr lang="en-US" sz="2800" b="1" dirty="0">
                <a:solidFill>
                  <a:srgbClr val="F2E782"/>
                </a:solidFill>
                <a:latin typeface="Prata" pitchFamily="34" charset="0"/>
                <a:ea typeface="Prata" pitchFamily="34" charset="-122"/>
                <a:cs typeface="Prata" pitchFamily="34" charset="-120"/>
              </a:rPr>
              <a:t>Introduction</a:t>
            </a:r>
            <a:endParaRPr lang="en-US" sz="2800" dirty="0"/>
          </a:p>
        </p:txBody>
      </p:sp>
      <p:sp>
        <p:nvSpPr>
          <p:cNvPr id="13" name="Text 8"/>
          <p:cNvSpPr/>
          <p:nvPr/>
        </p:nvSpPr>
        <p:spPr>
          <a:xfrm>
            <a:off x="631984" y="6558439"/>
            <a:ext cx="13366433" cy="1155859"/>
          </a:xfrm>
          <a:prstGeom prst="rect">
            <a:avLst/>
          </a:prstGeom>
          <a:noFill/>
          <a:ln/>
        </p:spPr>
        <p:txBody>
          <a:bodyPr wrap="square" lIns="0" tIns="0" rIns="0" bIns="0" rtlCol="0" anchor="t"/>
          <a:lstStyle/>
          <a:p>
            <a:pPr indent="0" marL="0">
              <a:lnSpc>
                <a:spcPts val="2250"/>
              </a:lnSpc>
              <a:buNone/>
            </a:pPr>
            <a:r>
              <a:rPr lang="en-US" sz="1400" dirty="0">
                <a:solidFill>
                  <a:srgbClr val="CFCBBF"/>
                </a:solidFill>
                <a:latin typeface="Raleway" pitchFamily="34" charset="0"/>
                <a:ea typeface="Raleway" pitchFamily="34" charset="-122"/>
                <a:cs typeface="Raleway" pitchFamily="34" charset="-120"/>
              </a:rPr>
              <a:t>The airline industry is constantly evolving, facing increasing demand, complex regulations, and the need for greater efficiency. Traditional airline management systems often struggle to keep pace with these demands, leading to operational challenges and a subpar customer experience. This project aims to address these challenges by developing a robust and user-friendly Airline Management System powered by a MySQL database. The system will streamline operational processes, enhance data management, and ultimately improve the overall user experience for both airlines and their passengers.</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282422"/>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2E782"/>
                </a:solidFill>
                <a:latin typeface="Prata" pitchFamily="34" charset="0"/>
                <a:ea typeface="Prata" pitchFamily="34" charset="-122"/>
                <a:cs typeface="Prata" pitchFamily="34" charset="-120"/>
              </a:rPr>
              <a:t>Abstract</a:t>
            </a:r>
            <a:endParaRPr lang="en-US" sz="4450" dirty="0"/>
          </a:p>
        </p:txBody>
      </p:sp>
      <p:sp>
        <p:nvSpPr>
          <p:cNvPr id="3" name="Text 1"/>
          <p:cNvSpPr/>
          <p:nvPr/>
        </p:nvSpPr>
        <p:spPr>
          <a:xfrm>
            <a:off x="793790" y="2444829"/>
            <a:ext cx="13042821" cy="1088708"/>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This project develops a comprehensive Airline Management System using a MySQL database to streamline operations and enhance data management. It automates tasks like flight scheduling, passenger booking, ticketing, baggage handling, and staff management, reducing manual effort and errors while improving efficiency and cost savings.</a:t>
            </a:r>
            <a:endParaRPr lang="en-US" sz="1750" dirty="0"/>
          </a:p>
        </p:txBody>
      </p:sp>
      <p:sp>
        <p:nvSpPr>
          <p:cNvPr id="4" name="Text 2"/>
          <p:cNvSpPr/>
          <p:nvPr/>
        </p:nvSpPr>
        <p:spPr>
          <a:xfrm>
            <a:off x="793790" y="3788688"/>
            <a:ext cx="13042821" cy="1451610"/>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The system will offer real-time information and simplified booking processes, enhancing customer satisfaction. Passengers can easily access flight details, make reservations, and track their baggage, while airlines can manage customer feedback and loyalty programs to strengthen relationships. Features for personalized offers and communication regarding flight status will further improve the travel experience.</a:t>
            </a:r>
            <a:endParaRPr lang="en-US" sz="1750" dirty="0"/>
          </a:p>
        </p:txBody>
      </p:sp>
      <p:sp>
        <p:nvSpPr>
          <p:cNvPr id="5" name="Text 3"/>
          <p:cNvSpPr/>
          <p:nvPr/>
        </p:nvSpPr>
        <p:spPr>
          <a:xfrm>
            <a:off x="793790" y="5495449"/>
            <a:ext cx="13042821" cy="1451610"/>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Additionally, the system will manage airport operations, including ground handling and aircraft maintenance, facilitating better coordination and efficiency. It will provide tools for analyzing operational data, identifying bottlenecks, and optimizing performance, along with comprehensive reporting capabilities to track key performance indicators and drive data-driven decisions.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77585" y="610076"/>
            <a:ext cx="8755380" cy="604957"/>
          </a:xfrm>
          <a:prstGeom prst="rect">
            <a:avLst/>
          </a:prstGeom>
          <a:noFill/>
          <a:ln/>
        </p:spPr>
        <p:txBody>
          <a:bodyPr wrap="none" lIns="0" tIns="0" rIns="0" bIns="0" rtlCol="0" anchor="t"/>
          <a:lstStyle/>
          <a:p>
            <a:pPr indent="0" marL="0">
              <a:lnSpc>
                <a:spcPts val="4750"/>
              </a:lnSpc>
              <a:buNone/>
            </a:pPr>
            <a:r>
              <a:rPr lang="en-US" sz="3800" dirty="0">
                <a:solidFill>
                  <a:srgbClr val="F2E782"/>
                </a:solidFill>
                <a:latin typeface="Prata" pitchFamily="34" charset="0"/>
                <a:ea typeface="Prata" pitchFamily="34" charset="-122"/>
                <a:cs typeface="Prata" pitchFamily="34" charset="-120"/>
              </a:rPr>
              <a:t>Existing Airline Management Systems</a:t>
            </a:r>
            <a:endParaRPr lang="en-US" sz="3800" dirty="0"/>
          </a:p>
        </p:txBody>
      </p:sp>
      <p:sp>
        <p:nvSpPr>
          <p:cNvPr id="3" name="Text 1"/>
          <p:cNvSpPr/>
          <p:nvPr/>
        </p:nvSpPr>
        <p:spPr>
          <a:xfrm>
            <a:off x="677585" y="1602224"/>
            <a:ext cx="13275231" cy="1548408"/>
          </a:xfrm>
          <a:prstGeom prst="rect">
            <a:avLst/>
          </a:prstGeom>
          <a:noFill/>
          <a:ln/>
        </p:spPr>
        <p:txBody>
          <a:bodyPr wrap="square" lIns="0" tIns="0" rIns="0" bIns="0" rtlCol="0" anchor="t"/>
          <a:lstStyle/>
          <a:p>
            <a:pPr indent="0" marL="0">
              <a:lnSpc>
                <a:spcPts val="2400"/>
              </a:lnSpc>
              <a:buNone/>
            </a:pPr>
            <a:r>
              <a:rPr lang="en-US" sz="1500" dirty="0">
                <a:solidFill>
                  <a:srgbClr val="CFCBBF"/>
                </a:solidFill>
                <a:latin typeface="Raleway" pitchFamily="34" charset="0"/>
                <a:ea typeface="Raleway" pitchFamily="34" charset="-122"/>
                <a:cs typeface="Raleway" pitchFamily="34" charset="-120"/>
              </a:rPr>
              <a:t>Traditional airline management systems rely on a combination of databases, often using a mix of relational databases like Oracle, SQL Server, and legacy systems like IBM DB2. These systems are typically designed as monolithic architectures, with various modules handling different aspects of airline operations, such as reservations, ticketing, flight scheduling, and customer service. While these systems have served the industry for many years, they often face challenges like data silos, poor integration, and limited real-time capabilities, resulting in operational inefficiencies and a subpar customer experience.</a:t>
            </a:r>
            <a:endParaRPr lang="en-US" sz="1500" dirty="0"/>
          </a:p>
        </p:txBody>
      </p:sp>
      <p:sp>
        <p:nvSpPr>
          <p:cNvPr id="4" name="Text 2"/>
          <p:cNvSpPr/>
          <p:nvPr/>
        </p:nvSpPr>
        <p:spPr>
          <a:xfrm>
            <a:off x="677585" y="3368397"/>
            <a:ext cx="13275231" cy="1238726"/>
          </a:xfrm>
          <a:prstGeom prst="rect">
            <a:avLst/>
          </a:prstGeom>
          <a:noFill/>
          <a:ln/>
        </p:spPr>
        <p:txBody>
          <a:bodyPr wrap="square" lIns="0" tIns="0" rIns="0" bIns="0" rtlCol="0" anchor="t"/>
          <a:lstStyle/>
          <a:p>
            <a:pPr indent="0" marL="0">
              <a:lnSpc>
                <a:spcPts val="2400"/>
              </a:lnSpc>
              <a:buNone/>
            </a:pPr>
            <a:r>
              <a:rPr lang="en-US" sz="1500" dirty="0">
                <a:solidFill>
                  <a:srgbClr val="CFCBBF"/>
                </a:solidFill>
                <a:latin typeface="Raleway" pitchFamily="34" charset="0"/>
                <a:ea typeface="Raleway" pitchFamily="34" charset="-122"/>
                <a:cs typeface="Raleway" pitchFamily="34" charset="-120"/>
              </a:rPr>
              <a:t>Data silos are a common issue, with different modules storing data independently, hindering comprehensive analysis and decision-making. This lack of centralized data management can lead to inconsistencies and difficulties in tracking operational performance. Additionally, the reliance on manual processes for tasks like data entry, reporting, and customer interactions can contribute to errors, delays, and a frustrating experience for both staff and passengers.</a:t>
            </a:r>
            <a:endParaRPr lang="en-US" sz="1500" dirty="0"/>
          </a:p>
        </p:txBody>
      </p:sp>
      <p:sp>
        <p:nvSpPr>
          <p:cNvPr id="5" name="Text 3"/>
          <p:cNvSpPr/>
          <p:nvPr/>
        </p:nvSpPr>
        <p:spPr>
          <a:xfrm>
            <a:off x="677585" y="4897517"/>
            <a:ext cx="3987879" cy="302538"/>
          </a:xfrm>
          <a:prstGeom prst="rect">
            <a:avLst/>
          </a:prstGeom>
          <a:noFill/>
          <a:ln/>
        </p:spPr>
        <p:txBody>
          <a:bodyPr wrap="none" lIns="0" tIns="0" rIns="0" bIns="0" rtlCol="0" anchor="t"/>
          <a:lstStyle/>
          <a:p>
            <a:pPr indent="0" marL="0">
              <a:lnSpc>
                <a:spcPts val="2350"/>
              </a:lnSpc>
              <a:buNone/>
            </a:pPr>
            <a:r>
              <a:rPr lang="en-US" sz="1900" dirty="0">
                <a:solidFill>
                  <a:srgbClr val="F2E782"/>
                </a:solidFill>
                <a:latin typeface="Prata" pitchFamily="34" charset="0"/>
                <a:ea typeface="Prata" pitchFamily="34" charset="-122"/>
                <a:cs typeface="Prata" pitchFamily="34" charset="-120"/>
              </a:rPr>
              <a:t>Disadvantages of Existing Systems</a:t>
            </a:r>
            <a:endParaRPr lang="en-US" sz="1900" dirty="0"/>
          </a:p>
        </p:txBody>
      </p:sp>
      <p:sp>
        <p:nvSpPr>
          <p:cNvPr id="6" name="Text 4"/>
          <p:cNvSpPr/>
          <p:nvPr/>
        </p:nvSpPr>
        <p:spPr>
          <a:xfrm>
            <a:off x="987266" y="5490448"/>
            <a:ext cx="12965549" cy="309682"/>
          </a:xfrm>
          <a:prstGeom prst="rect">
            <a:avLst/>
          </a:prstGeom>
          <a:noFill/>
          <a:ln/>
        </p:spPr>
        <p:txBody>
          <a:bodyPr wrap="none" lIns="0" tIns="0" rIns="0" bIns="0" rtlCol="0" anchor="t"/>
          <a:lstStyle/>
          <a:p>
            <a:pPr algn="l" marL="342900" indent="-342900">
              <a:lnSpc>
                <a:spcPts val="2400"/>
              </a:lnSpc>
              <a:buSzPct val="100000"/>
              <a:buChar char="•"/>
            </a:pPr>
            <a:r>
              <a:rPr lang="en-US" sz="1500" b="1" dirty="0">
                <a:solidFill>
                  <a:srgbClr val="CFCBBF"/>
                </a:solidFill>
                <a:latin typeface="Raleway" pitchFamily="34" charset="0"/>
                <a:ea typeface="Raleway" pitchFamily="34" charset="-122"/>
                <a:cs typeface="Raleway" pitchFamily="34" charset="-120"/>
              </a:rPr>
              <a:t>Complexity</a:t>
            </a:r>
            <a:pPr algn="l" indent="0" marL="0">
              <a:lnSpc>
                <a:spcPts val="2400"/>
              </a:lnSpc>
              <a:buNone/>
            </a:pPr>
            <a:r>
              <a:rPr lang="en-US" sz="1500" dirty="0">
                <a:solidFill>
                  <a:srgbClr val="CFCBBF"/>
                </a:solidFill>
                <a:latin typeface="Raleway" pitchFamily="34" charset="0"/>
                <a:ea typeface="Raleway" pitchFamily="34" charset="-122"/>
                <a:cs typeface="Raleway" pitchFamily="34" charset="-120"/>
              </a:rPr>
              <a:t>: Many systems are overly complex, making them difficult to manage and requiring specialized knowledge to operate.</a:t>
            </a:r>
            <a:endParaRPr lang="en-US" sz="1500" dirty="0"/>
          </a:p>
        </p:txBody>
      </p:sp>
      <p:sp>
        <p:nvSpPr>
          <p:cNvPr id="7" name="Text 5"/>
          <p:cNvSpPr/>
          <p:nvPr/>
        </p:nvSpPr>
        <p:spPr>
          <a:xfrm>
            <a:off x="987266" y="5867876"/>
            <a:ext cx="12965549" cy="309682"/>
          </a:xfrm>
          <a:prstGeom prst="rect">
            <a:avLst/>
          </a:prstGeom>
          <a:noFill/>
          <a:ln/>
        </p:spPr>
        <p:txBody>
          <a:bodyPr wrap="none" lIns="0" tIns="0" rIns="0" bIns="0" rtlCol="0" anchor="t"/>
          <a:lstStyle/>
          <a:p>
            <a:pPr algn="l" marL="342900" indent="-342900">
              <a:lnSpc>
                <a:spcPts val="2400"/>
              </a:lnSpc>
              <a:buSzPct val="100000"/>
              <a:buChar char="•"/>
            </a:pPr>
            <a:r>
              <a:rPr lang="en-US" sz="1500" b="1" dirty="0">
                <a:solidFill>
                  <a:srgbClr val="CFCBBF"/>
                </a:solidFill>
                <a:latin typeface="Raleway" pitchFamily="34" charset="0"/>
                <a:ea typeface="Raleway" pitchFamily="34" charset="-122"/>
                <a:cs typeface="Raleway" pitchFamily="34" charset="-120"/>
              </a:rPr>
              <a:t>Cost</a:t>
            </a:r>
            <a:pPr algn="l" indent="0" marL="0">
              <a:lnSpc>
                <a:spcPts val="2400"/>
              </a:lnSpc>
              <a:buNone/>
            </a:pPr>
            <a:r>
              <a:rPr lang="en-US" sz="1500" dirty="0">
                <a:solidFill>
                  <a:srgbClr val="CFCBBF"/>
                </a:solidFill>
                <a:latin typeface="Raleway" pitchFamily="34" charset="0"/>
                <a:ea typeface="Raleway" pitchFamily="34" charset="-122"/>
                <a:cs typeface="Raleway" pitchFamily="34" charset="-120"/>
              </a:rPr>
              <a:t>: Licensing fees for proprietary databases can be expensive, increasing operational costs for airlines.</a:t>
            </a:r>
            <a:endParaRPr lang="en-US" sz="1500" dirty="0"/>
          </a:p>
        </p:txBody>
      </p:sp>
      <p:sp>
        <p:nvSpPr>
          <p:cNvPr id="8" name="Text 6"/>
          <p:cNvSpPr/>
          <p:nvPr/>
        </p:nvSpPr>
        <p:spPr>
          <a:xfrm>
            <a:off x="987266" y="6245304"/>
            <a:ext cx="12965549" cy="309682"/>
          </a:xfrm>
          <a:prstGeom prst="rect">
            <a:avLst/>
          </a:prstGeom>
          <a:noFill/>
          <a:ln/>
        </p:spPr>
        <p:txBody>
          <a:bodyPr wrap="none" lIns="0" tIns="0" rIns="0" bIns="0" rtlCol="0" anchor="t"/>
          <a:lstStyle/>
          <a:p>
            <a:pPr algn="l" marL="342900" indent="-342900">
              <a:lnSpc>
                <a:spcPts val="2400"/>
              </a:lnSpc>
              <a:buSzPct val="100000"/>
              <a:buChar char="•"/>
            </a:pPr>
            <a:r>
              <a:rPr lang="en-US" sz="1500" b="1" dirty="0">
                <a:solidFill>
                  <a:srgbClr val="CFCBBF"/>
                </a:solidFill>
                <a:latin typeface="Raleway" pitchFamily="34" charset="0"/>
                <a:ea typeface="Raleway" pitchFamily="34" charset="-122"/>
                <a:cs typeface="Raleway" pitchFamily="34" charset="-120"/>
              </a:rPr>
              <a:t>Scalability Issues</a:t>
            </a:r>
            <a:pPr algn="l" indent="0" marL="0">
              <a:lnSpc>
                <a:spcPts val="2400"/>
              </a:lnSpc>
              <a:buNone/>
            </a:pPr>
            <a:r>
              <a:rPr lang="en-US" sz="1500" dirty="0">
                <a:solidFill>
                  <a:srgbClr val="CFCBBF"/>
                </a:solidFill>
                <a:latin typeface="Raleway" pitchFamily="34" charset="0"/>
                <a:ea typeface="Raleway" pitchFamily="34" charset="-122"/>
                <a:cs typeface="Raleway" pitchFamily="34" charset="-120"/>
              </a:rPr>
              <a:t>: Some databases struggle to scale effectively, especially during peak travel times, leading to performance bottlenecks.</a:t>
            </a:r>
            <a:endParaRPr lang="en-US" sz="1500" dirty="0"/>
          </a:p>
        </p:txBody>
      </p:sp>
      <p:sp>
        <p:nvSpPr>
          <p:cNvPr id="9" name="Text 7"/>
          <p:cNvSpPr/>
          <p:nvPr/>
        </p:nvSpPr>
        <p:spPr>
          <a:xfrm>
            <a:off x="987266" y="6622733"/>
            <a:ext cx="12965549" cy="309682"/>
          </a:xfrm>
          <a:prstGeom prst="rect">
            <a:avLst/>
          </a:prstGeom>
          <a:noFill/>
          <a:ln/>
        </p:spPr>
        <p:txBody>
          <a:bodyPr wrap="none" lIns="0" tIns="0" rIns="0" bIns="0" rtlCol="0" anchor="t"/>
          <a:lstStyle/>
          <a:p>
            <a:pPr algn="l" marL="342900" indent="-342900">
              <a:lnSpc>
                <a:spcPts val="2400"/>
              </a:lnSpc>
              <a:buSzPct val="100000"/>
              <a:buChar char="•"/>
            </a:pPr>
            <a:r>
              <a:rPr lang="en-US" sz="1500" b="1" dirty="0">
                <a:solidFill>
                  <a:srgbClr val="CFCBBF"/>
                </a:solidFill>
                <a:latin typeface="Raleway" pitchFamily="34" charset="0"/>
                <a:ea typeface="Raleway" pitchFamily="34" charset="-122"/>
                <a:cs typeface="Raleway" pitchFamily="34" charset="-120"/>
              </a:rPr>
              <a:t>Data Silos</a:t>
            </a:r>
            <a:pPr algn="l" indent="0" marL="0">
              <a:lnSpc>
                <a:spcPts val="2400"/>
              </a:lnSpc>
              <a:buNone/>
            </a:pPr>
            <a:r>
              <a:rPr lang="en-US" sz="1500" dirty="0">
                <a:solidFill>
                  <a:srgbClr val="CFCBBF"/>
                </a:solidFill>
                <a:latin typeface="Raleway" pitchFamily="34" charset="0"/>
                <a:ea typeface="Raleway" pitchFamily="34" charset="-122"/>
                <a:cs typeface="Raleway" pitchFamily="34" charset="-120"/>
              </a:rPr>
              <a:t>: Information may be fragmented across different systems, making it hard to get a comprehensive view of operations.</a:t>
            </a:r>
            <a:endParaRPr lang="en-US" sz="1500" dirty="0"/>
          </a:p>
        </p:txBody>
      </p:sp>
      <p:sp>
        <p:nvSpPr>
          <p:cNvPr id="10" name="Text 8"/>
          <p:cNvSpPr/>
          <p:nvPr/>
        </p:nvSpPr>
        <p:spPr>
          <a:xfrm>
            <a:off x="987266" y="7000161"/>
            <a:ext cx="12965549" cy="619363"/>
          </a:xfrm>
          <a:prstGeom prst="rect">
            <a:avLst/>
          </a:prstGeom>
          <a:noFill/>
          <a:ln/>
        </p:spPr>
        <p:txBody>
          <a:bodyPr wrap="square" lIns="0" tIns="0" rIns="0" bIns="0" rtlCol="0" anchor="t"/>
          <a:lstStyle/>
          <a:p>
            <a:pPr algn="l" marL="342900" indent="-342900">
              <a:lnSpc>
                <a:spcPts val="2400"/>
              </a:lnSpc>
              <a:buSzPct val="100000"/>
              <a:buChar char="•"/>
            </a:pPr>
            <a:r>
              <a:rPr lang="en-US" sz="1500" b="1" dirty="0">
                <a:solidFill>
                  <a:srgbClr val="CFCBBF"/>
                </a:solidFill>
                <a:latin typeface="Raleway" pitchFamily="34" charset="0"/>
                <a:ea typeface="Raleway" pitchFamily="34" charset="-122"/>
                <a:cs typeface="Raleway" pitchFamily="34" charset="-120"/>
              </a:rPr>
              <a:t>Limited Real-Time Capabilities</a:t>
            </a:r>
            <a:pPr algn="l" indent="0" marL="0">
              <a:lnSpc>
                <a:spcPts val="2400"/>
              </a:lnSpc>
              <a:buNone/>
            </a:pPr>
            <a:r>
              <a:rPr lang="en-US" sz="1500" dirty="0">
                <a:solidFill>
                  <a:srgbClr val="CFCBBF"/>
                </a:solidFill>
                <a:latin typeface="Raleway" pitchFamily="34" charset="0"/>
                <a:ea typeface="Raleway" pitchFamily="34" charset="-122"/>
                <a:cs typeface="Raleway" pitchFamily="34" charset="-120"/>
              </a:rPr>
              <a:t>: Some existing systems do not provide real-time data updates, which can hinder decision-making and responsiveness.</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93658" y="546021"/>
            <a:ext cx="4954905" cy="619363"/>
          </a:xfrm>
          <a:prstGeom prst="rect">
            <a:avLst/>
          </a:prstGeom>
          <a:noFill/>
          <a:ln/>
        </p:spPr>
        <p:txBody>
          <a:bodyPr wrap="none" lIns="0" tIns="0" rIns="0" bIns="0" rtlCol="0" anchor="t"/>
          <a:lstStyle/>
          <a:p>
            <a:pPr indent="0" marL="0">
              <a:lnSpc>
                <a:spcPts val="4850"/>
              </a:lnSpc>
              <a:buNone/>
            </a:pPr>
            <a:r>
              <a:rPr lang="en-US" sz="3900" dirty="0">
                <a:solidFill>
                  <a:srgbClr val="F2E782"/>
                </a:solidFill>
                <a:latin typeface="Prata" pitchFamily="34" charset="0"/>
                <a:ea typeface="Prata" pitchFamily="34" charset="-122"/>
                <a:cs typeface="Prata" pitchFamily="34" charset="-120"/>
              </a:rPr>
              <a:t>Proposed Solution</a:t>
            </a:r>
            <a:endParaRPr lang="en-US" sz="3900" dirty="0"/>
          </a:p>
        </p:txBody>
      </p:sp>
      <p:sp>
        <p:nvSpPr>
          <p:cNvPr id="3" name="Text 1"/>
          <p:cNvSpPr/>
          <p:nvPr/>
        </p:nvSpPr>
        <p:spPr>
          <a:xfrm>
            <a:off x="693658" y="1561743"/>
            <a:ext cx="13243084" cy="317183"/>
          </a:xfrm>
          <a:prstGeom prst="rect">
            <a:avLst/>
          </a:prstGeom>
          <a:noFill/>
          <a:ln/>
        </p:spPr>
        <p:txBody>
          <a:bodyPr wrap="none" lIns="0" tIns="0" rIns="0" bIns="0" rtlCol="0" anchor="t"/>
          <a:lstStyle/>
          <a:p>
            <a:pPr indent="0" marL="0">
              <a:lnSpc>
                <a:spcPts val="2450"/>
              </a:lnSpc>
              <a:buNone/>
            </a:pPr>
            <a:r>
              <a:rPr lang="en-US" sz="1550" dirty="0">
                <a:solidFill>
                  <a:srgbClr val="CFCBBF"/>
                </a:solidFill>
                <a:latin typeface="Raleway" pitchFamily="34" charset="0"/>
                <a:ea typeface="Raleway" pitchFamily="34" charset="-122"/>
                <a:cs typeface="Raleway" pitchFamily="34" charset="-120"/>
              </a:rPr>
              <a:t>Our project proposes a comprehensive Airline Management System using a MySQL database, focusing on three key sectors:</a:t>
            </a:r>
            <a:endParaRPr lang="en-US" sz="1550" dirty="0"/>
          </a:p>
        </p:txBody>
      </p:sp>
      <p:sp>
        <p:nvSpPr>
          <p:cNvPr id="4" name="Text 2"/>
          <p:cNvSpPr/>
          <p:nvPr/>
        </p:nvSpPr>
        <p:spPr>
          <a:xfrm>
            <a:off x="1010603" y="2101810"/>
            <a:ext cx="12926139" cy="634365"/>
          </a:xfrm>
          <a:prstGeom prst="rect">
            <a:avLst/>
          </a:prstGeom>
          <a:noFill/>
          <a:ln/>
        </p:spPr>
        <p:txBody>
          <a:bodyPr wrap="square" lIns="0" tIns="0" rIns="0" bIns="0" rtlCol="0" anchor="t"/>
          <a:lstStyle/>
          <a:p>
            <a:pPr algn="l" marL="342900" indent="-342900">
              <a:lnSpc>
                <a:spcPts val="2450"/>
              </a:lnSpc>
              <a:buSzPct val="100000"/>
              <a:buChar char="•"/>
            </a:pPr>
            <a:r>
              <a:rPr lang="en-US" sz="1550" b="1" dirty="0">
                <a:solidFill>
                  <a:srgbClr val="CFCBBF"/>
                </a:solidFill>
                <a:latin typeface="Raleway" pitchFamily="34" charset="0"/>
                <a:ea typeface="Raleway" pitchFamily="34" charset="-122"/>
                <a:cs typeface="Raleway" pitchFamily="34" charset="-120"/>
              </a:rPr>
              <a:t>Customer Booking</a:t>
            </a:r>
            <a:pPr algn="l" indent="0" marL="0">
              <a:lnSpc>
                <a:spcPts val="2450"/>
              </a:lnSpc>
              <a:buNone/>
            </a:pPr>
            <a:r>
              <a:rPr lang="en-US" sz="1550" dirty="0">
                <a:solidFill>
                  <a:srgbClr val="CFCBBF"/>
                </a:solidFill>
                <a:latin typeface="Raleway" pitchFamily="34" charset="0"/>
                <a:ea typeface="Raleway" pitchFamily="34" charset="-122"/>
                <a:cs typeface="Raleway" pitchFamily="34" charset="-120"/>
              </a:rPr>
              <a:t>: Streamlines the reservation process, allowing passengers to search for flights, make bookings, and manage their reservations easily. Features like online check-in and baggage tracking enhance user convenience.</a:t>
            </a:r>
            <a:endParaRPr lang="en-US" sz="1550" dirty="0"/>
          </a:p>
        </p:txBody>
      </p:sp>
      <p:sp>
        <p:nvSpPr>
          <p:cNvPr id="5" name="Text 3"/>
          <p:cNvSpPr/>
          <p:nvPr/>
        </p:nvSpPr>
        <p:spPr>
          <a:xfrm>
            <a:off x="1010603" y="2805470"/>
            <a:ext cx="12926139" cy="634365"/>
          </a:xfrm>
          <a:prstGeom prst="rect">
            <a:avLst/>
          </a:prstGeom>
          <a:noFill/>
          <a:ln/>
        </p:spPr>
        <p:txBody>
          <a:bodyPr wrap="square" lIns="0" tIns="0" rIns="0" bIns="0" rtlCol="0" anchor="t"/>
          <a:lstStyle/>
          <a:p>
            <a:pPr algn="l" marL="342900" indent="-342900">
              <a:lnSpc>
                <a:spcPts val="2450"/>
              </a:lnSpc>
              <a:buSzPct val="100000"/>
              <a:buChar char="•"/>
            </a:pPr>
            <a:r>
              <a:rPr lang="en-US" sz="1550" b="1" dirty="0">
                <a:solidFill>
                  <a:srgbClr val="CFCBBF"/>
                </a:solidFill>
                <a:latin typeface="Raleway" pitchFamily="34" charset="0"/>
                <a:ea typeface="Raleway" pitchFamily="34" charset="-122"/>
                <a:cs typeface="Raleway" pitchFamily="34" charset="-120"/>
              </a:rPr>
              <a:t>Flight Management</a:t>
            </a:r>
            <a:pPr algn="l" indent="0" marL="0">
              <a:lnSpc>
                <a:spcPts val="2450"/>
              </a:lnSpc>
              <a:buNone/>
            </a:pPr>
            <a:r>
              <a:rPr lang="en-US" sz="1550" dirty="0">
                <a:solidFill>
                  <a:srgbClr val="CFCBBF"/>
                </a:solidFill>
                <a:latin typeface="Raleway" pitchFamily="34" charset="0"/>
                <a:ea typeface="Raleway" pitchFamily="34" charset="-122"/>
                <a:cs typeface="Raleway" pitchFamily="34" charset="-120"/>
              </a:rPr>
              <a:t>: Automates flight scheduling, crew assignments, and operational monitoring, providing real-time updates to reduce delays and improve efficiency.</a:t>
            </a:r>
            <a:endParaRPr lang="en-US" sz="1550" dirty="0"/>
          </a:p>
        </p:txBody>
      </p:sp>
      <p:sp>
        <p:nvSpPr>
          <p:cNvPr id="6" name="Text 4"/>
          <p:cNvSpPr/>
          <p:nvPr/>
        </p:nvSpPr>
        <p:spPr>
          <a:xfrm>
            <a:off x="1010603" y="3509129"/>
            <a:ext cx="12926139" cy="634365"/>
          </a:xfrm>
          <a:prstGeom prst="rect">
            <a:avLst/>
          </a:prstGeom>
          <a:noFill/>
          <a:ln/>
        </p:spPr>
        <p:txBody>
          <a:bodyPr wrap="square" lIns="0" tIns="0" rIns="0" bIns="0" rtlCol="0" anchor="t"/>
          <a:lstStyle/>
          <a:p>
            <a:pPr algn="l" marL="342900" indent="-342900">
              <a:lnSpc>
                <a:spcPts val="2450"/>
              </a:lnSpc>
              <a:buSzPct val="100000"/>
              <a:buChar char="•"/>
            </a:pPr>
            <a:r>
              <a:rPr lang="en-US" sz="1550" b="1" dirty="0">
                <a:solidFill>
                  <a:srgbClr val="CFCBBF"/>
                </a:solidFill>
                <a:latin typeface="Raleway" pitchFamily="34" charset="0"/>
                <a:ea typeface="Raleway" pitchFamily="34" charset="-122"/>
                <a:cs typeface="Raleway" pitchFamily="34" charset="-120"/>
              </a:rPr>
              <a:t>Airport Amenities</a:t>
            </a:r>
            <a:pPr algn="l" indent="0" marL="0">
              <a:lnSpc>
                <a:spcPts val="2450"/>
              </a:lnSpc>
              <a:buNone/>
            </a:pPr>
            <a:r>
              <a:rPr lang="en-US" sz="1550" dirty="0">
                <a:solidFill>
                  <a:srgbClr val="CFCBBF"/>
                </a:solidFill>
                <a:latin typeface="Raleway" pitchFamily="34" charset="0"/>
                <a:ea typeface="Raleway" pitchFamily="34" charset="-122"/>
                <a:cs typeface="Raleway" pitchFamily="34" charset="-120"/>
              </a:rPr>
              <a:t>: Manages airport services such as ground handling and baggage processing, enhancing coordination among departments and improving service delivery to passengers.</a:t>
            </a:r>
            <a:endParaRPr lang="en-US" sz="1550" dirty="0"/>
          </a:p>
        </p:txBody>
      </p:sp>
      <p:sp>
        <p:nvSpPr>
          <p:cNvPr id="7" name="Text 5"/>
          <p:cNvSpPr/>
          <p:nvPr/>
        </p:nvSpPr>
        <p:spPr>
          <a:xfrm>
            <a:off x="693658" y="4440674"/>
            <a:ext cx="2477453" cy="309682"/>
          </a:xfrm>
          <a:prstGeom prst="rect">
            <a:avLst/>
          </a:prstGeom>
          <a:noFill/>
          <a:ln/>
        </p:spPr>
        <p:txBody>
          <a:bodyPr wrap="none" lIns="0" tIns="0" rIns="0" bIns="0" rtlCol="0" anchor="t"/>
          <a:lstStyle/>
          <a:p>
            <a:pPr indent="0" marL="0">
              <a:lnSpc>
                <a:spcPts val="2400"/>
              </a:lnSpc>
              <a:buNone/>
            </a:pPr>
            <a:r>
              <a:rPr lang="en-US" sz="1950" dirty="0">
                <a:solidFill>
                  <a:srgbClr val="F2E782"/>
                </a:solidFill>
                <a:latin typeface="Prata" pitchFamily="34" charset="0"/>
                <a:ea typeface="Prata" pitchFamily="34" charset="-122"/>
                <a:cs typeface="Prata" pitchFamily="34" charset="-120"/>
              </a:rPr>
              <a:t>Advantages</a:t>
            </a:r>
            <a:endParaRPr lang="en-US" sz="1950" dirty="0"/>
          </a:p>
        </p:txBody>
      </p:sp>
      <p:sp>
        <p:nvSpPr>
          <p:cNvPr id="8" name="Text 6"/>
          <p:cNvSpPr/>
          <p:nvPr/>
        </p:nvSpPr>
        <p:spPr>
          <a:xfrm>
            <a:off x="1010603" y="5047536"/>
            <a:ext cx="12926139" cy="317183"/>
          </a:xfrm>
          <a:prstGeom prst="rect">
            <a:avLst/>
          </a:prstGeom>
          <a:noFill/>
          <a:ln/>
        </p:spPr>
        <p:txBody>
          <a:bodyPr wrap="none" lIns="0" tIns="0" rIns="0" bIns="0" rtlCol="0" anchor="t"/>
          <a:lstStyle/>
          <a:p>
            <a:pPr algn="l" marL="342900" indent="-342900">
              <a:lnSpc>
                <a:spcPts val="2450"/>
              </a:lnSpc>
              <a:buSzPct val="100000"/>
              <a:buChar char="•"/>
            </a:pPr>
            <a:r>
              <a:rPr lang="en-US" sz="1550" b="1" dirty="0">
                <a:solidFill>
                  <a:srgbClr val="CFCBBF"/>
                </a:solidFill>
                <a:latin typeface="Raleway" pitchFamily="34" charset="0"/>
                <a:ea typeface="Raleway" pitchFamily="34" charset="-122"/>
                <a:cs typeface="Raleway" pitchFamily="34" charset="-120"/>
              </a:rPr>
              <a:t>Centralized Data Management</a:t>
            </a:r>
            <a:pPr algn="l" indent="0" marL="0">
              <a:lnSpc>
                <a:spcPts val="2450"/>
              </a:lnSpc>
              <a:buNone/>
            </a:pPr>
            <a:r>
              <a:rPr lang="en-US" sz="1550" dirty="0">
                <a:solidFill>
                  <a:srgbClr val="CFCBBF"/>
                </a:solidFill>
                <a:latin typeface="Raleway" pitchFamily="34" charset="0"/>
                <a:ea typeface="Raleway" pitchFamily="34" charset="-122"/>
                <a:cs typeface="Raleway" pitchFamily="34" charset="-120"/>
              </a:rPr>
              <a:t>: Consolidates operational data for easy access by staff and customers.</a:t>
            </a:r>
            <a:endParaRPr lang="en-US" sz="1550" dirty="0"/>
          </a:p>
        </p:txBody>
      </p:sp>
      <p:sp>
        <p:nvSpPr>
          <p:cNvPr id="9" name="Text 7"/>
          <p:cNvSpPr/>
          <p:nvPr/>
        </p:nvSpPr>
        <p:spPr>
          <a:xfrm>
            <a:off x="1010603" y="5434013"/>
            <a:ext cx="12926139" cy="317183"/>
          </a:xfrm>
          <a:prstGeom prst="rect">
            <a:avLst/>
          </a:prstGeom>
          <a:noFill/>
          <a:ln/>
        </p:spPr>
        <p:txBody>
          <a:bodyPr wrap="none" lIns="0" tIns="0" rIns="0" bIns="0" rtlCol="0" anchor="t"/>
          <a:lstStyle/>
          <a:p>
            <a:pPr algn="l" marL="342900" indent="-342900">
              <a:lnSpc>
                <a:spcPts val="2450"/>
              </a:lnSpc>
              <a:buSzPct val="100000"/>
              <a:buChar char="•"/>
            </a:pPr>
            <a:r>
              <a:rPr lang="en-US" sz="1550" b="1" dirty="0">
                <a:solidFill>
                  <a:srgbClr val="CFCBBF"/>
                </a:solidFill>
                <a:latin typeface="Raleway" pitchFamily="34" charset="0"/>
                <a:ea typeface="Raleway" pitchFamily="34" charset="-122"/>
                <a:cs typeface="Raleway" pitchFamily="34" charset="-120"/>
              </a:rPr>
              <a:t>Real-Time Data Updates</a:t>
            </a:r>
            <a:pPr algn="l" indent="0" marL="0">
              <a:lnSpc>
                <a:spcPts val="2450"/>
              </a:lnSpc>
              <a:buNone/>
            </a:pPr>
            <a:r>
              <a:rPr lang="en-US" sz="1550" dirty="0">
                <a:solidFill>
                  <a:srgbClr val="CFCBBF"/>
                </a:solidFill>
                <a:latin typeface="Raleway" pitchFamily="34" charset="0"/>
                <a:ea typeface="Raleway" pitchFamily="34" charset="-122"/>
                <a:cs typeface="Raleway" pitchFamily="34" charset="-120"/>
              </a:rPr>
              <a:t>: Enables quick decision-making in response to dynamic situations.</a:t>
            </a:r>
            <a:endParaRPr lang="en-US" sz="1550" dirty="0"/>
          </a:p>
        </p:txBody>
      </p:sp>
      <p:sp>
        <p:nvSpPr>
          <p:cNvPr id="10" name="Text 8"/>
          <p:cNvSpPr/>
          <p:nvPr/>
        </p:nvSpPr>
        <p:spPr>
          <a:xfrm>
            <a:off x="1010603" y="5820489"/>
            <a:ext cx="12926139" cy="317183"/>
          </a:xfrm>
          <a:prstGeom prst="rect">
            <a:avLst/>
          </a:prstGeom>
          <a:noFill/>
          <a:ln/>
        </p:spPr>
        <p:txBody>
          <a:bodyPr wrap="none" lIns="0" tIns="0" rIns="0" bIns="0" rtlCol="0" anchor="t"/>
          <a:lstStyle/>
          <a:p>
            <a:pPr algn="l" marL="342900" indent="-342900">
              <a:lnSpc>
                <a:spcPts val="2450"/>
              </a:lnSpc>
              <a:buSzPct val="100000"/>
              <a:buChar char="•"/>
            </a:pPr>
            <a:r>
              <a:rPr lang="en-US" sz="1550" b="1" dirty="0">
                <a:solidFill>
                  <a:srgbClr val="CFCBBF"/>
                </a:solidFill>
                <a:latin typeface="Raleway" pitchFamily="34" charset="0"/>
                <a:ea typeface="Raleway" pitchFamily="34" charset="-122"/>
                <a:cs typeface="Raleway" pitchFamily="34" charset="-120"/>
              </a:rPr>
              <a:t>Scalability and Cost-Effectiveness</a:t>
            </a:r>
            <a:pPr algn="l" indent="0" marL="0">
              <a:lnSpc>
                <a:spcPts val="2450"/>
              </a:lnSpc>
              <a:buNone/>
            </a:pPr>
            <a:r>
              <a:rPr lang="en-US" sz="1550" dirty="0">
                <a:solidFill>
                  <a:srgbClr val="CFCBBF"/>
                </a:solidFill>
                <a:latin typeface="Raleway" pitchFamily="34" charset="0"/>
                <a:ea typeface="Raleway" pitchFamily="34" charset="-122"/>
                <a:cs typeface="Raleway" pitchFamily="34" charset="-120"/>
              </a:rPr>
              <a:t>: MySQL offers a robust, affordable solution that scales with the airline's growth.</a:t>
            </a:r>
            <a:endParaRPr lang="en-US" sz="1550" dirty="0"/>
          </a:p>
        </p:txBody>
      </p:sp>
      <p:sp>
        <p:nvSpPr>
          <p:cNvPr id="11" name="Text 9"/>
          <p:cNvSpPr/>
          <p:nvPr/>
        </p:nvSpPr>
        <p:spPr>
          <a:xfrm>
            <a:off x="1010603" y="6206966"/>
            <a:ext cx="12926139" cy="317183"/>
          </a:xfrm>
          <a:prstGeom prst="rect">
            <a:avLst/>
          </a:prstGeom>
          <a:noFill/>
          <a:ln/>
        </p:spPr>
        <p:txBody>
          <a:bodyPr wrap="none" lIns="0" tIns="0" rIns="0" bIns="0" rtlCol="0" anchor="t"/>
          <a:lstStyle/>
          <a:p>
            <a:pPr algn="l" marL="342900" indent="-342900">
              <a:lnSpc>
                <a:spcPts val="2450"/>
              </a:lnSpc>
              <a:buSzPct val="100000"/>
              <a:buChar char="•"/>
            </a:pPr>
            <a:r>
              <a:rPr lang="en-US" sz="1550" b="1" dirty="0">
                <a:solidFill>
                  <a:srgbClr val="CFCBBF"/>
                </a:solidFill>
                <a:latin typeface="Raleway" pitchFamily="34" charset="0"/>
                <a:ea typeface="Raleway" pitchFamily="34" charset="-122"/>
                <a:cs typeface="Raleway" pitchFamily="34" charset="-120"/>
              </a:rPr>
              <a:t>Elimination of Data Silos</a:t>
            </a:r>
            <a:pPr algn="l" indent="0" marL="0">
              <a:lnSpc>
                <a:spcPts val="2450"/>
              </a:lnSpc>
              <a:buNone/>
            </a:pPr>
            <a:r>
              <a:rPr lang="en-US" sz="1550" dirty="0">
                <a:solidFill>
                  <a:srgbClr val="CFCBBF"/>
                </a:solidFill>
                <a:latin typeface="Raleway" pitchFamily="34" charset="0"/>
                <a:ea typeface="Raleway" pitchFamily="34" charset="-122"/>
                <a:cs typeface="Raleway" pitchFamily="34" charset="-120"/>
              </a:rPr>
              <a:t>: Connects booking, flight management, and airport services for comprehensive analysis.</a:t>
            </a:r>
            <a:endParaRPr lang="en-US" sz="1550" dirty="0"/>
          </a:p>
        </p:txBody>
      </p:sp>
      <p:sp>
        <p:nvSpPr>
          <p:cNvPr id="12" name="Text 10"/>
          <p:cNvSpPr/>
          <p:nvPr/>
        </p:nvSpPr>
        <p:spPr>
          <a:xfrm>
            <a:off x="1010603" y="6593443"/>
            <a:ext cx="12926139" cy="317183"/>
          </a:xfrm>
          <a:prstGeom prst="rect">
            <a:avLst/>
          </a:prstGeom>
          <a:noFill/>
          <a:ln/>
        </p:spPr>
        <p:txBody>
          <a:bodyPr wrap="none" lIns="0" tIns="0" rIns="0" bIns="0" rtlCol="0" anchor="t"/>
          <a:lstStyle/>
          <a:p>
            <a:pPr algn="l" marL="342900" indent="-342900">
              <a:lnSpc>
                <a:spcPts val="2450"/>
              </a:lnSpc>
              <a:buSzPct val="100000"/>
              <a:buChar char="•"/>
            </a:pPr>
            <a:r>
              <a:rPr lang="en-US" sz="1550" b="1" dirty="0">
                <a:solidFill>
                  <a:srgbClr val="CFCBBF"/>
                </a:solidFill>
                <a:latin typeface="Raleway" pitchFamily="34" charset="0"/>
                <a:ea typeface="Raleway" pitchFamily="34" charset="-122"/>
                <a:cs typeface="Raleway" pitchFamily="34" charset="-120"/>
              </a:rPr>
              <a:t>Enhanced Customer Experience</a:t>
            </a:r>
            <a:pPr algn="l" indent="0" marL="0">
              <a:lnSpc>
                <a:spcPts val="2450"/>
              </a:lnSpc>
              <a:buNone/>
            </a:pPr>
            <a:r>
              <a:rPr lang="en-US" sz="1550" dirty="0">
                <a:solidFill>
                  <a:srgbClr val="CFCBBF"/>
                </a:solidFill>
                <a:latin typeface="Raleway" pitchFamily="34" charset="0"/>
                <a:ea typeface="Raleway" pitchFamily="34" charset="-122"/>
                <a:cs typeface="Raleway" pitchFamily="34" charset="-120"/>
              </a:rPr>
              <a:t>: Improves satisfaction through simplified booking and real-time notifications.</a:t>
            </a:r>
            <a:endParaRPr lang="en-US" sz="1550" dirty="0"/>
          </a:p>
        </p:txBody>
      </p:sp>
      <p:sp>
        <p:nvSpPr>
          <p:cNvPr id="13" name="Text 11"/>
          <p:cNvSpPr/>
          <p:nvPr/>
        </p:nvSpPr>
        <p:spPr>
          <a:xfrm>
            <a:off x="1010603" y="6979920"/>
            <a:ext cx="12926139" cy="317183"/>
          </a:xfrm>
          <a:prstGeom prst="rect">
            <a:avLst/>
          </a:prstGeom>
          <a:noFill/>
          <a:ln/>
        </p:spPr>
        <p:txBody>
          <a:bodyPr wrap="none" lIns="0" tIns="0" rIns="0" bIns="0" rtlCol="0" anchor="t"/>
          <a:lstStyle/>
          <a:p>
            <a:pPr algn="l" marL="342900" indent="-342900">
              <a:lnSpc>
                <a:spcPts val="2450"/>
              </a:lnSpc>
              <a:buSzPct val="100000"/>
              <a:buChar char="•"/>
            </a:pPr>
            <a:r>
              <a:rPr lang="en-US" sz="1550" b="1" dirty="0">
                <a:solidFill>
                  <a:srgbClr val="CFCBBF"/>
                </a:solidFill>
                <a:latin typeface="Raleway" pitchFamily="34" charset="0"/>
                <a:ea typeface="Raleway" pitchFamily="34" charset="-122"/>
                <a:cs typeface="Raleway" pitchFamily="34" charset="-120"/>
              </a:rPr>
              <a:t>Improved Operational Efficiency</a:t>
            </a:r>
            <a:pPr algn="l" indent="0" marL="0">
              <a:lnSpc>
                <a:spcPts val="2450"/>
              </a:lnSpc>
              <a:buNone/>
            </a:pPr>
            <a:r>
              <a:rPr lang="en-US" sz="1550" dirty="0">
                <a:solidFill>
                  <a:srgbClr val="CFCBBF"/>
                </a:solidFill>
                <a:latin typeface="Raleway" pitchFamily="34" charset="0"/>
                <a:ea typeface="Raleway" pitchFamily="34" charset="-122"/>
                <a:cs typeface="Raleway" pitchFamily="34" charset="-120"/>
              </a:rPr>
              <a:t>: Automation reduces manual effort, allowing staff to focus on strategic activities.</a:t>
            </a:r>
            <a:endParaRPr lang="en-US" sz="1550" dirty="0"/>
          </a:p>
        </p:txBody>
      </p:sp>
      <p:sp>
        <p:nvSpPr>
          <p:cNvPr id="14" name="Text 12"/>
          <p:cNvSpPr/>
          <p:nvPr/>
        </p:nvSpPr>
        <p:spPr>
          <a:xfrm>
            <a:off x="1010603" y="7366397"/>
            <a:ext cx="12926139" cy="317183"/>
          </a:xfrm>
          <a:prstGeom prst="rect">
            <a:avLst/>
          </a:prstGeom>
          <a:noFill/>
          <a:ln/>
        </p:spPr>
        <p:txBody>
          <a:bodyPr wrap="none" lIns="0" tIns="0" rIns="0" bIns="0" rtlCol="0" anchor="t"/>
          <a:lstStyle/>
          <a:p>
            <a:pPr algn="l" marL="342900" indent="-342900">
              <a:lnSpc>
                <a:spcPts val="2450"/>
              </a:lnSpc>
              <a:buSzPct val="100000"/>
              <a:buChar char="•"/>
            </a:pPr>
            <a:r>
              <a:rPr lang="en-US" sz="1550" b="1" dirty="0">
                <a:solidFill>
                  <a:srgbClr val="CFCBBF"/>
                </a:solidFill>
                <a:latin typeface="Raleway" pitchFamily="34" charset="0"/>
                <a:ea typeface="Raleway" pitchFamily="34" charset="-122"/>
                <a:cs typeface="Raleway" pitchFamily="34" charset="-120"/>
              </a:rPr>
              <a:t>Comprehensive Reporting</a:t>
            </a:r>
            <a:pPr algn="l" indent="0" marL="0">
              <a:lnSpc>
                <a:spcPts val="2450"/>
              </a:lnSpc>
              <a:buNone/>
            </a:pPr>
            <a:r>
              <a:rPr lang="en-US" sz="1550" dirty="0">
                <a:solidFill>
                  <a:srgbClr val="CFCBBF"/>
                </a:solidFill>
                <a:latin typeface="Raleway" pitchFamily="34" charset="0"/>
                <a:ea typeface="Raleway" pitchFamily="34" charset="-122"/>
                <a:cs typeface="Raleway" pitchFamily="34" charset="-120"/>
              </a:rPr>
              <a:t>: Facilitates data-driven decision-making by analyzing key performance indicators.</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198840"/>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2E782"/>
                </a:solidFill>
                <a:latin typeface="Prata" pitchFamily="34" charset="0"/>
                <a:ea typeface="Prata" pitchFamily="34" charset="-122"/>
                <a:cs typeface="Prata" pitchFamily="34" charset="-120"/>
              </a:rPr>
              <a:t>Conclusion</a:t>
            </a:r>
            <a:endParaRPr lang="en-US" sz="4450" dirty="0"/>
          </a:p>
        </p:txBody>
      </p:sp>
      <p:sp>
        <p:nvSpPr>
          <p:cNvPr id="3" name="Text 1"/>
          <p:cNvSpPr/>
          <p:nvPr/>
        </p:nvSpPr>
        <p:spPr>
          <a:xfrm>
            <a:off x="793790" y="2451854"/>
            <a:ext cx="6244709" cy="1451610"/>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Our proposed Airline Management System offers a comprehensive and cost-effective solution for airlines seeking improved operational efficiency and enhanced customer experiences.</a:t>
            </a:r>
            <a:endParaRPr lang="en-US" sz="1750" dirty="0"/>
          </a:p>
        </p:txBody>
      </p:sp>
      <p:sp>
        <p:nvSpPr>
          <p:cNvPr id="4" name="Text 2"/>
          <p:cNvSpPr/>
          <p:nvPr/>
        </p:nvSpPr>
        <p:spPr>
          <a:xfrm>
            <a:off x="793790" y="4107537"/>
            <a:ext cx="6244709" cy="1451610"/>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By leveraging MySQL's capabilities, we aim to streamline processes, enhance data management, and empower airlines with real-time insights for informed decision-making.</a:t>
            </a:r>
            <a:endParaRPr lang="en-US" sz="1750" dirty="0"/>
          </a:p>
        </p:txBody>
      </p:sp>
      <p:pic>
        <p:nvPicPr>
          <p:cNvPr id="5" name="Image 0" descr="preencoded.png">    </p:cNvPr>
          <p:cNvPicPr>
            <a:picLocks noChangeAspect="1"/>
          </p:cNvPicPr>
          <p:nvPr/>
        </p:nvPicPr>
        <p:blipFill>
          <a:blip r:embed="rId1"/>
          <a:stretch>
            <a:fillRect/>
          </a:stretch>
        </p:blipFill>
        <p:spPr>
          <a:xfrm>
            <a:off x="7599521" y="2502932"/>
            <a:ext cx="6244709" cy="427267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2024-10-09T09:29:28Z</dcterms:created>
  <dcterms:modified xsi:type="dcterms:W3CDTF">2024-10-09T09:29:28Z</dcterms:modified>
</cp:coreProperties>
</file>